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  <p:sldId id="258" r:id="rId3"/>
    <p:sldId id="257" r:id="rId4"/>
    <p:sldId id="273" r:id="rId5"/>
    <p:sldId id="268" r:id="rId6"/>
    <p:sldId id="275" r:id="rId7"/>
    <p:sldId id="269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00FFFF"/>
    <a:srgbClr val="FFFF00"/>
    <a:srgbClr val="CC0000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EBC071-863C-46E0-86B6-1E076F6E39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35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7D8E15-B3C3-4BCD-8697-220ACB9D6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5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A07011-A142-4F4C-9942-1FCCBF2374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233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DC5A3D-EC64-493F-B3D5-DEFBE4F4E3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24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2C245-549B-4BCD-9B3C-DB4157667F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810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92607F-5140-42EC-826C-CE9E06B9ADB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56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FA85DB-66D8-4689-B143-C705D27B63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4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2DFBBF-6FA3-4093-9894-23F94518D1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8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771C8-22F5-4493-87BE-EA258324DFD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51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DBF0C-7102-490D-9A7E-BB2F988E9F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47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80419-E752-4AB4-84F2-1E5003BB769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47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4570D1-4BE7-4A6C-BDAB-AE1740A9FFA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88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100" name="Picture 1024" descr="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8" y="0"/>
            <a:ext cx="9126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905000"/>
            <a:ext cx="4267200" cy="3352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4102" name="Rectangle 10"/>
          <p:cNvSpPr>
            <a:spLocks noChangeArrowheads="1"/>
          </p:cNvSpPr>
          <p:nvPr/>
        </p:nvSpPr>
        <p:spPr bwMode="auto">
          <a:xfrm>
            <a:off x="3987414" y="175608"/>
            <a:ext cx="447911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CC0000"/>
                </a:solidFill>
                <a:latin typeface="Algerian" pitchFamily="82" charset="0"/>
              </a:rPr>
              <a:t>Manufacturing equipment </a:t>
            </a:r>
          </a:p>
          <a:p>
            <a:pPr algn="ctr"/>
            <a:r>
              <a:rPr lang="en-US" sz="2400" b="1" dirty="0" smtClean="0">
                <a:solidFill>
                  <a:srgbClr val="CC0000"/>
                </a:solidFill>
                <a:latin typeface="Algerian" pitchFamily="82" charset="0"/>
              </a:rPr>
              <a:t>For effective </a:t>
            </a:r>
            <a:r>
              <a:rPr lang="en-US" sz="2400" b="1" dirty="0">
                <a:solidFill>
                  <a:srgbClr val="CC0000"/>
                </a:solidFill>
                <a:latin typeface="Algerian" pitchFamily="82" charset="0"/>
              </a:rPr>
              <a:t>use </a:t>
            </a:r>
            <a:endParaRPr lang="en-US" sz="2400" b="1" dirty="0" smtClean="0">
              <a:solidFill>
                <a:srgbClr val="CC0000"/>
              </a:solidFill>
              <a:latin typeface="Algerian" pitchFamily="82" charset="0"/>
            </a:endParaRPr>
          </a:p>
          <a:p>
            <a:pPr algn="ctr"/>
            <a:r>
              <a:rPr lang="en-US" sz="2400" b="1" dirty="0" smtClean="0">
                <a:solidFill>
                  <a:srgbClr val="CC0000"/>
                </a:solidFill>
                <a:latin typeface="Algerian" pitchFamily="82" charset="0"/>
              </a:rPr>
              <a:t>of NON-waste wood </a:t>
            </a:r>
            <a:endParaRPr lang="en-US" sz="2400" b="1" dirty="0">
              <a:solidFill>
                <a:srgbClr val="CC0000"/>
              </a:solidFill>
              <a:latin typeface="Algerian" pitchFamily="82" charset="0"/>
            </a:endParaRPr>
          </a:p>
          <a:p>
            <a:pPr algn="ctr"/>
            <a:r>
              <a:rPr lang="en-US" sz="2400" b="1" dirty="0" smtClean="0">
                <a:solidFill>
                  <a:srgbClr val="CC0000"/>
                </a:solidFill>
                <a:latin typeface="Algerian" pitchFamily="82" charset="0"/>
              </a:rPr>
              <a:t>from furniture </a:t>
            </a:r>
            <a:r>
              <a:rPr lang="en-US" sz="2400" b="1" dirty="0">
                <a:solidFill>
                  <a:srgbClr val="CC0000"/>
                </a:solidFill>
                <a:latin typeface="Algerian" pitchFamily="82" charset="0"/>
              </a:rPr>
              <a:t>production</a:t>
            </a:r>
            <a:endParaRPr lang="ru-RU" sz="1600" dirty="0">
              <a:solidFill>
                <a:srgbClr val="990033"/>
              </a:solidFill>
              <a:latin typeface="Algerian" pitchFamily="82" charset="0"/>
            </a:endParaRPr>
          </a:p>
        </p:txBody>
      </p:sp>
      <p:sp>
        <p:nvSpPr>
          <p:cNvPr id="4103" name="Rectangle 14"/>
          <p:cNvSpPr>
            <a:spLocks noChangeArrowheads="1"/>
          </p:cNvSpPr>
          <p:nvPr/>
        </p:nvSpPr>
        <p:spPr bwMode="auto">
          <a:xfrm>
            <a:off x="6005513" y="5360988"/>
            <a:ext cx="26368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ru-RU" b="1">
              <a:solidFill>
                <a:srgbClr val="CC0000"/>
              </a:solidFill>
              <a:latin typeface="Algerian" pitchFamily="82" charset="0"/>
            </a:endParaRPr>
          </a:p>
          <a:p>
            <a:pPr algn="ctr"/>
            <a:r>
              <a:rPr lang="ru-RU">
                <a:solidFill>
                  <a:srgbClr val="CC0000"/>
                </a:solidFill>
                <a:latin typeface="Algerian" pitchFamily="82" charset="0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Algerian" pitchFamily="82" charset="0"/>
              </a:rPr>
              <a:t>Anastasov</a:t>
            </a:r>
            <a:r>
              <a:rPr lang="en-US">
                <a:solidFill>
                  <a:schemeClr val="accent2"/>
                </a:solidFill>
                <a:latin typeface="Algerian" pitchFamily="82" charset="0"/>
              </a:rPr>
              <a:t> Serghei</a:t>
            </a:r>
            <a:r>
              <a:rPr lang="ru-RU">
                <a:solidFill>
                  <a:schemeClr val="accent2"/>
                </a:solidFill>
              </a:rPr>
              <a:t> </a:t>
            </a:r>
            <a:endParaRPr lang="en-US">
              <a:solidFill>
                <a:srgbClr val="CC0000"/>
              </a:solidFill>
              <a:latin typeface="Algerian" pitchFamily="82" charset="0"/>
            </a:endParaRPr>
          </a:p>
          <a:p>
            <a:pPr algn="ctr"/>
            <a:endParaRPr lang="en-US">
              <a:solidFill>
                <a:srgbClr val="CC0000"/>
              </a:solidFill>
              <a:latin typeface="Algerian" pitchFamily="82" charset="0"/>
            </a:endParaRPr>
          </a:p>
        </p:txBody>
      </p:sp>
      <p:sp>
        <p:nvSpPr>
          <p:cNvPr id="4104" name="Text Box 15"/>
          <p:cNvSpPr txBox="1">
            <a:spLocks noChangeArrowheads="1"/>
          </p:cNvSpPr>
          <p:nvPr/>
        </p:nvSpPr>
        <p:spPr bwMode="auto">
          <a:xfrm>
            <a:off x="2133600" y="1981200"/>
            <a:ext cx="502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105" name="Text Box 16"/>
          <p:cNvSpPr txBox="1">
            <a:spLocks noChangeArrowheads="1"/>
          </p:cNvSpPr>
          <p:nvPr/>
        </p:nvSpPr>
        <p:spPr bwMode="auto">
          <a:xfrm>
            <a:off x="1981200" y="2133600"/>
            <a:ext cx="495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0"/>
            <a:ext cx="1371600" cy="1143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482448"/>
              </p:ext>
            </p:extLst>
          </p:nvPr>
        </p:nvGraphicFramePr>
        <p:xfrm>
          <a:off x="1333500" y="1828800"/>
          <a:ext cx="6934200" cy="441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34200"/>
              </a:tblGrid>
              <a:tr h="1262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400" dirty="0">
                          <a:solidFill>
                            <a:schemeClr val="tx1"/>
                          </a:solidFill>
                          <a:effectLst/>
                        </a:rPr>
                        <a:t>Fabricarea de echipamente pentru utilizarea eficientă a non-deșeuri din lemn în producția de mobilă.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62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704975" algn="l"/>
                        </a:tabLs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Manufacturing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of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equipment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for the effective use of non-waste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wood from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furniture production.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8941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Изготовление комплекта оборудования для безотходного эффективного использования древесины в условиях мебельных производств.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0"/>
            <a:ext cx="1295400" cy="1143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57200" y="779503"/>
            <a:ext cx="830072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561975" algn="l"/>
              </a:tabLst>
            </a:pPr>
            <a:endParaRPr lang="en-US" sz="2400" b="1" dirty="0" smtClean="0">
              <a:latin typeface="+mn-lt"/>
            </a:endParaRPr>
          </a:p>
          <a:p>
            <a:pPr>
              <a:tabLst>
                <a:tab pos="561975" algn="l"/>
              </a:tabLst>
            </a:pPr>
            <a:endParaRPr lang="en-US" sz="2400" b="1" dirty="0" smtClean="0">
              <a:latin typeface="+mn-lt"/>
            </a:endParaRPr>
          </a:p>
          <a:p>
            <a:pPr>
              <a:tabLst>
                <a:tab pos="561975" algn="l"/>
              </a:tabLst>
            </a:pPr>
            <a:r>
              <a:rPr lang="en-US" sz="2400" b="1" dirty="0" smtClean="0">
                <a:latin typeface="+mn-lt"/>
              </a:rPr>
              <a:t>1.Research </a:t>
            </a:r>
            <a:r>
              <a:rPr lang="en-US" sz="2400" b="1" dirty="0">
                <a:latin typeface="+mn-lt"/>
              </a:rPr>
              <a:t>and </a:t>
            </a:r>
            <a:r>
              <a:rPr lang="en-US" sz="2400" b="1" dirty="0" smtClean="0">
                <a:latin typeface="+mn-lt"/>
              </a:rPr>
              <a:t>testing </a:t>
            </a:r>
            <a:r>
              <a:rPr lang="en-US" sz="2400" b="1" dirty="0" smtClean="0">
                <a:latin typeface="+mn-lt"/>
              </a:rPr>
              <a:t>line </a:t>
            </a:r>
            <a:r>
              <a:rPr lang="en-US" sz="2400" b="1" dirty="0">
                <a:latin typeface="+mn-lt"/>
              </a:rPr>
              <a:t>matching wood and heating </a:t>
            </a:r>
            <a:r>
              <a:rPr lang="en-US" sz="2400" b="1" dirty="0" smtClean="0">
                <a:latin typeface="+mn-lt"/>
              </a:rPr>
              <a:t>equipment. </a:t>
            </a:r>
            <a:endParaRPr lang="en-US" sz="2400" b="1" dirty="0">
              <a:latin typeface="+mn-lt"/>
            </a:endParaRPr>
          </a:p>
          <a:p>
            <a:pPr>
              <a:tabLst>
                <a:tab pos="561975" algn="l"/>
              </a:tabLst>
            </a:pPr>
            <a:r>
              <a:rPr lang="ru-RU" sz="2400" b="1" dirty="0" smtClean="0">
                <a:latin typeface="+mn-lt"/>
              </a:rPr>
              <a:t>2</a:t>
            </a:r>
            <a:r>
              <a:rPr lang="ru-RU" sz="2400" b="1" dirty="0">
                <a:latin typeface="+mn-lt"/>
              </a:rPr>
              <a:t>. </a:t>
            </a:r>
            <a:r>
              <a:rPr lang="en-US" sz="2400" b="1" dirty="0" smtClean="0">
                <a:latin typeface="+mn-lt"/>
              </a:rPr>
              <a:t>P</a:t>
            </a:r>
            <a:r>
              <a:rPr lang="ru-RU" sz="2400" b="1" dirty="0" err="1" smtClean="0">
                <a:latin typeface="+mn-lt"/>
              </a:rPr>
              <a:t>roduction</a:t>
            </a:r>
            <a:r>
              <a:rPr lang="en-US" sz="2400" b="1" dirty="0" smtClean="0">
                <a:latin typeface="+mn-lt"/>
              </a:rPr>
              <a:t> </a:t>
            </a:r>
            <a:r>
              <a:rPr lang="ru-RU" sz="2400" b="1" dirty="0" err="1" smtClean="0">
                <a:latin typeface="+mn-lt"/>
              </a:rPr>
              <a:t>equipment</a:t>
            </a:r>
            <a:r>
              <a:rPr lang="en-US" sz="2400" b="1" dirty="0" smtClean="0">
                <a:latin typeface="+mn-lt"/>
              </a:rPr>
              <a:t> </a:t>
            </a:r>
            <a:r>
              <a:rPr lang="ru-RU" sz="2400" b="1" dirty="0" smtClean="0">
                <a:latin typeface="+mn-lt"/>
              </a:rPr>
              <a:t>for </a:t>
            </a:r>
            <a:r>
              <a:rPr lang="en-US" sz="2400" b="1" dirty="0" smtClean="0">
                <a:latin typeface="+mn-lt"/>
              </a:rPr>
              <a:t>NON</a:t>
            </a:r>
            <a:r>
              <a:rPr lang="en-US" sz="2400" b="1" dirty="0">
                <a:latin typeface="+mn-lt"/>
              </a:rPr>
              <a:t>-</a:t>
            </a:r>
            <a:r>
              <a:rPr lang="ru-RU" sz="2400" b="1" dirty="0" smtClean="0">
                <a:latin typeface="+mn-lt"/>
              </a:rPr>
              <a:t>waste</a:t>
            </a:r>
            <a:r>
              <a:rPr lang="en-US" sz="2400" b="1" dirty="0" smtClean="0">
                <a:latin typeface="+mn-lt"/>
              </a:rPr>
              <a:t> in </a:t>
            </a:r>
            <a:r>
              <a:rPr lang="en-US" sz="2400" b="1" dirty="0">
                <a:latin typeface="+mn-lt"/>
              </a:rPr>
              <a:t>wood </a:t>
            </a:r>
            <a:r>
              <a:rPr lang="en-US" sz="2400" b="1" dirty="0" smtClean="0">
                <a:latin typeface="+mn-lt"/>
              </a:rPr>
              <a:t>processing.</a:t>
            </a:r>
          </a:p>
          <a:p>
            <a:pPr>
              <a:tabLst>
                <a:tab pos="561975" algn="l"/>
              </a:tabLst>
            </a:pPr>
            <a:r>
              <a:rPr lang="en-US" sz="2400" b="1" dirty="0">
                <a:latin typeface="+mn-lt"/>
              </a:rPr>
              <a:t>Manufacturing of the </a:t>
            </a:r>
            <a:r>
              <a:rPr lang="en-US" sz="2400" b="1" dirty="0" smtClean="0">
                <a:latin typeface="+mn-lt"/>
              </a:rPr>
              <a:t>equipment for the </a:t>
            </a:r>
            <a:r>
              <a:rPr lang="en-US" sz="2400" b="1" dirty="0">
                <a:latin typeface="+mn-lt"/>
              </a:rPr>
              <a:t>set line splicing </a:t>
            </a:r>
            <a:r>
              <a:rPr lang="en-US" sz="2400" b="1" dirty="0" smtClean="0">
                <a:latin typeface="+mn-lt"/>
              </a:rPr>
              <a:t>and heating equipment:</a:t>
            </a:r>
          </a:p>
          <a:p>
            <a:pPr marL="914400" lvl="1" indent="-457200">
              <a:buFont typeface="+mj-lt"/>
              <a:buAutoNum type="arabicPeriod"/>
              <a:tabLst>
                <a:tab pos="561975" algn="l"/>
              </a:tabLst>
            </a:pPr>
            <a:r>
              <a:rPr lang="en-US" sz="2400" b="1" dirty="0" smtClean="0">
                <a:latin typeface="+mn-lt"/>
              </a:rPr>
              <a:t>Jointing </a:t>
            </a:r>
            <a:r>
              <a:rPr lang="en-US" sz="2400" b="1" dirty="0">
                <a:latin typeface="+mn-lt"/>
              </a:rPr>
              <a:t>bilateral </a:t>
            </a:r>
            <a:r>
              <a:rPr lang="en-US" sz="2400" b="1" dirty="0" smtClean="0">
                <a:latin typeface="+mn-lt"/>
              </a:rPr>
              <a:t>machine; </a:t>
            </a:r>
          </a:p>
          <a:p>
            <a:pPr marL="914400" lvl="1" indent="-457200">
              <a:buFont typeface="+mj-lt"/>
              <a:buAutoNum type="arabicPeriod"/>
              <a:tabLst>
                <a:tab pos="561975" algn="l"/>
              </a:tabLst>
            </a:pPr>
            <a:r>
              <a:rPr lang="en-US" sz="2400" b="1" dirty="0">
                <a:latin typeface="+mn-lt"/>
              </a:rPr>
              <a:t>P</a:t>
            </a:r>
            <a:r>
              <a:rPr lang="en-US" sz="2400" b="1" dirty="0" smtClean="0">
                <a:latin typeface="+mn-lt"/>
              </a:rPr>
              <a:t>ress </a:t>
            </a:r>
            <a:r>
              <a:rPr lang="en-US" sz="2400" b="1" dirty="0">
                <a:latin typeface="+mn-lt"/>
              </a:rPr>
              <a:t>jointing </a:t>
            </a:r>
            <a:r>
              <a:rPr lang="en-US" sz="2400" b="1" dirty="0" smtClean="0">
                <a:latin typeface="+mn-lt"/>
              </a:rPr>
              <a:t>along; </a:t>
            </a:r>
          </a:p>
          <a:p>
            <a:pPr marL="914400" lvl="1" indent="-457200">
              <a:buFont typeface="+mj-lt"/>
              <a:buAutoNum type="arabicPeriod"/>
              <a:tabLst>
                <a:tab pos="561975" algn="l"/>
              </a:tabLst>
            </a:pPr>
            <a:r>
              <a:rPr lang="en-US" sz="2400" b="1" dirty="0">
                <a:latin typeface="+mn-lt"/>
              </a:rPr>
              <a:t>B</a:t>
            </a:r>
            <a:r>
              <a:rPr lang="en-US" sz="2400" b="1" dirty="0" smtClean="0">
                <a:latin typeface="+mn-lt"/>
              </a:rPr>
              <a:t>oiler</a:t>
            </a:r>
            <a:r>
              <a:rPr lang="en-US" sz="2400" b="1" dirty="0">
                <a:latin typeface="+mn-lt"/>
              </a:rPr>
              <a:t>, specialized in burning wood chips and small wood </a:t>
            </a:r>
            <a:r>
              <a:rPr lang="en-US" sz="2400" b="1" dirty="0" smtClean="0">
                <a:latin typeface="+mn-lt"/>
              </a:rPr>
              <a:t>waste.</a:t>
            </a:r>
            <a:endParaRPr lang="en-US" sz="2400" b="1" dirty="0">
              <a:solidFill>
                <a:srgbClr val="FF0000"/>
              </a:solidFill>
            </a:endParaRPr>
          </a:p>
          <a:p>
            <a:pPr algn="ctr">
              <a:tabLst>
                <a:tab pos="561975" algn="l"/>
              </a:tabLst>
            </a:pPr>
            <a:r>
              <a:rPr lang="ru-RU" sz="2400" dirty="0">
                <a:solidFill>
                  <a:srgbClr val="FF0000"/>
                </a:solidFill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  <a:p>
            <a:pPr algn="ctr">
              <a:tabLst>
                <a:tab pos="561975" algn="l"/>
              </a:tabLst>
            </a:pPr>
            <a:endParaRPr lang="en-US" sz="2400" dirty="0">
              <a:solidFill>
                <a:srgbClr val="FF0000"/>
              </a:solidFill>
            </a:endParaRPr>
          </a:p>
          <a:p>
            <a:pPr algn="ctr">
              <a:tabLst>
                <a:tab pos="561975" algn="l"/>
              </a:tabLst>
            </a:pPr>
            <a:endParaRPr lang="en-US" sz="2400" dirty="0">
              <a:solidFill>
                <a:srgbClr val="FF0000"/>
              </a:solidFill>
            </a:endParaRPr>
          </a:p>
          <a:p>
            <a:pPr algn="ctr">
              <a:tabLst>
                <a:tab pos="561975" algn="l"/>
              </a:tabLst>
            </a:pP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Benefits</a:t>
            </a:r>
            <a:endParaRPr lang="ru-RU" sz="3600" b="1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Simple </a:t>
            </a:r>
            <a:r>
              <a:rPr lang="ru-RU" dirty="0" smtClean="0"/>
              <a:t>automation; 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/>
              <a:t>L</a:t>
            </a:r>
            <a:r>
              <a:rPr lang="ru-RU" dirty="0" smtClean="0"/>
              <a:t>ow cost production; 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Does n</a:t>
            </a:r>
            <a:r>
              <a:rPr lang="ru-RU" dirty="0" smtClean="0"/>
              <a:t>ot require a </a:t>
            </a:r>
            <a:r>
              <a:rPr lang="en-US" dirty="0" smtClean="0"/>
              <a:t>high level specialist </a:t>
            </a:r>
            <a:r>
              <a:rPr lang="ru-RU" dirty="0" smtClean="0"/>
              <a:t>servic</a:t>
            </a:r>
            <a:r>
              <a:rPr lang="en-US" dirty="0" err="1" smtClean="0"/>
              <a:t>ing</a:t>
            </a:r>
            <a:r>
              <a:rPr lang="en-US" dirty="0" smtClean="0"/>
              <a:t>- an electrician or engineer</a:t>
            </a:r>
            <a:r>
              <a:rPr lang="ru-RU" dirty="0" smtClean="0"/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L</a:t>
            </a:r>
            <a:r>
              <a:rPr lang="ru-RU" dirty="0" smtClean="0"/>
              <a:t>ow cost </a:t>
            </a:r>
            <a:r>
              <a:rPr lang="en-US" dirty="0" smtClean="0"/>
              <a:t>compared to the</a:t>
            </a:r>
            <a:r>
              <a:rPr lang="ru-RU" dirty="0" smtClean="0"/>
              <a:t> </a:t>
            </a:r>
            <a:r>
              <a:rPr lang="en-US" dirty="0" smtClean="0"/>
              <a:t>commercial </a:t>
            </a:r>
            <a:r>
              <a:rPr lang="en-US" dirty="0" err="1" smtClean="0"/>
              <a:t>equivelent</a:t>
            </a:r>
            <a:r>
              <a:rPr lang="en-US" dirty="0" smtClean="0"/>
              <a:t>.</a:t>
            </a:r>
            <a:endParaRPr lang="ru-RU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775" y="76200"/>
            <a:ext cx="1292225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6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9220" name="Rectangle 7"/>
          <p:cNvSpPr>
            <a:spLocks noChangeArrowheads="1"/>
          </p:cNvSpPr>
          <p:nvPr/>
        </p:nvSpPr>
        <p:spPr bwMode="auto">
          <a:xfrm>
            <a:off x="1492250" y="2255838"/>
            <a:ext cx="666115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/>
          </a:p>
          <a:p>
            <a:pPr algn="ctr"/>
            <a:endParaRPr lang="ru-RU" sz="2400"/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1492250" y="556122"/>
            <a:ext cx="5791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3200" b="1" dirty="0"/>
              <a:t>Potential </a:t>
            </a:r>
            <a:r>
              <a:rPr lang="en-US" sz="3200" b="1" dirty="0" err="1"/>
              <a:t>U</a:t>
            </a:r>
            <a:r>
              <a:rPr lang="ru-RU" sz="3200" b="1" dirty="0" smtClean="0"/>
              <a:t>se</a:t>
            </a:r>
            <a:r>
              <a:rPr lang="en-US" sz="3200" b="1" dirty="0" err="1" smtClean="0"/>
              <a:t>rs</a:t>
            </a:r>
            <a:r>
              <a:rPr lang="en-US" sz="3200" b="1" dirty="0" smtClean="0"/>
              <a:t> of </a:t>
            </a:r>
            <a:r>
              <a:rPr lang="en-US" sz="3200" b="1" dirty="0"/>
              <a:t>I</a:t>
            </a:r>
            <a:r>
              <a:rPr lang="ru-RU" sz="3200" b="1" dirty="0" smtClean="0"/>
              <a:t>nnovation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pic>
        <p:nvPicPr>
          <p:cNvPr id="9222" name="Picture 10" descr="mebelnoe-proizvodstvo-weco-massiv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" y="2819400"/>
            <a:ext cx="7772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Rectangle 11"/>
          <p:cNvSpPr>
            <a:spLocks noChangeArrowheads="1"/>
          </p:cNvSpPr>
          <p:nvPr/>
        </p:nvSpPr>
        <p:spPr bwMode="auto">
          <a:xfrm>
            <a:off x="838200" y="1840339"/>
            <a:ext cx="7086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400" b="1" dirty="0"/>
              <a:t>W</a:t>
            </a:r>
            <a:r>
              <a:rPr lang="ru-RU" sz="2400" b="1" dirty="0" smtClean="0"/>
              <a:t>oodworking manufacture</a:t>
            </a:r>
            <a:r>
              <a:rPr lang="en-US" sz="2400" b="1" dirty="0" err="1" smtClean="0"/>
              <a:t>rs</a:t>
            </a:r>
            <a:r>
              <a:rPr lang="en-US" sz="2400" b="1" dirty="0" smtClean="0"/>
              <a:t> </a:t>
            </a:r>
            <a:r>
              <a:rPr lang="ru-RU" sz="2400" b="1" dirty="0" smtClean="0"/>
              <a:t>and other </a:t>
            </a:r>
            <a:r>
              <a:rPr lang="ru-RU" sz="2400" b="1" dirty="0"/>
              <a:t>enterprises </a:t>
            </a:r>
            <a:r>
              <a:rPr lang="ru-RU" sz="2400" b="1" dirty="0" smtClean="0"/>
              <a:t>which</a:t>
            </a:r>
            <a:r>
              <a:rPr lang="en-US" sz="2400" b="1" dirty="0" smtClean="0"/>
              <a:t> use wood for </a:t>
            </a:r>
            <a:r>
              <a:rPr lang="ru-RU" sz="2400" b="1" dirty="0" smtClean="0"/>
              <a:t>heat</a:t>
            </a:r>
            <a:r>
              <a:rPr lang="en-US" sz="2400" b="1" dirty="0" err="1" smtClean="0"/>
              <a:t>i</a:t>
            </a:r>
            <a:r>
              <a:rPr lang="ru-RU" sz="2400" b="1" dirty="0" smtClean="0"/>
              <a:t>ng</a:t>
            </a:r>
            <a:r>
              <a:rPr lang="en-US" sz="2400" b="1" dirty="0" smtClean="0"/>
              <a:t>.</a:t>
            </a:r>
            <a:endParaRPr lang="ru-RU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b="1" dirty="0" smtClean="0"/>
              <a:t>Main Product </a:t>
            </a:r>
            <a:endParaRPr lang="ru-RU" sz="3200" b="1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10244" name="Picture 4" descr="sche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581400"/>
            <a:ext cx="294051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0"/>
            <a:ext cx="1752600" cy="1143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29702" name="Picture 6" descr="MC900432526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22098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 descr="C:\Users\сс\Desktop\тттттт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6863" y="1219200"/>
            <a:ext cx="884713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8" descr="C:\Users\сс\Desktop\f_kt-100_2011151209222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91000" y="3352800"/>
            <a:ext cx="4419600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Штриховая стрелка вправо 1"/>
          <p:cNvSpPr/>
          <p:nvPr/>
        </p:nvSpPr>
        <p:spPr>
          <a:xfrm>
            <a:off x="3200400" y="4343400"/>
            <a:ext cx="990600" cy="4572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1img_13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114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10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11268" name="Picture 12" descr="goliat_vita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1447800"/>
            <a:ext cx="5715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Rectangle 15"/>
          <p:cNvSpPr>
            <a:spLocks noChangeArrowheads="1"/>
          </p:cNvSpPr>
          <p:nvPr/>
        </p:nvSpPr>
        <p:spPr bwMode="auto">
          <a:xfrm>
            <a:off x="2993697" y="331114"/>
            <a:ext cx="6214138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dirty="0"/>
              <a:t>V</a:t>
            </a:r>
            <a:r>
              <a:rPr lang="ru-RU" sz="3200" dirty="0" smtClean="0"/>
              <a:t>iability </a:t>
            </a:r>
            <a:r>
              <a:rPr lang="en-US" sz="3200" dirty="0" smtClean="0"/>
              <a:t>project completion-100</a:t>
            </a:r>
            <a:r>
              <a:rPr lang="en-US" sz="3200" dirty="0"/>
              <a:t>%</a:t>
            </a:r>
            <a:endParaRPr lang="ru-RU" sz="3200" dirty="0">
              <a:latin typeface="Times New Roman" pitchFamily="18" charset="0"/>
            </a:endParaRPr>
          </a:p>
          <a:p>
            <a:pPr algn="ctr" eaLnBrk="0" hangingPunct="0"/>
            <a:endParaRPr lang="ru-RU" dirty="0"/>
          </a:p>
        </p:txBody>
      </p:sp>
      <p:pic>
        <p:nvPicPr>
          <p:cNvPr id="11270" name="Picture 16" descr="1s500021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429000"/>
            <a:ext cx="5181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638800" y="4572000"/>
            <a:ext cx="335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Contact</a:t>
            </a:r>
          </a:p>
          <a:p>
            <a:r>
              <a:rPr lang="en-US" dirty="0"/>
              <a:t>+</a:t>
            </a:r>
            <a:r>
              <a:rPr lang="en-US" dirty="0" smtClean="0"/>
              <a:t>373 69600550 </a:t>
            </a:r>
          </a:p>
          <a:p>
            <a:r>
              <a:rPr lang="en-US" dirty="0" smtClean="0"/>
              <a:t>E-mail: goloat-vita@mail.ru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</TotalTime>
  <Words>181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Тема Office</vt:lpstr>
      <vt:lpstr>PowerPoint Presentation</vt:lpstr>
      <vt:lpstr>PowerPoint Presentation</vt:lpstr>
      <vt:lpstr>PowerPoint Presentation</vt:lpstr>
      <vt:lpstr>Benefits</vt:lpstr>
      <vt:lpstr>PowerPoint Presentation</vt:lpstr>
      <vt:lpstr>Main Product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сс</dc:creator>
  <cp:lastModifiedBy>kevin coughlan</cp:lastModifiedBy>
  <cp:revision>58</cp:revision>
  <cp:lastPrinted>1601-01-01T00:00:00Z</cp:lastPrinted>
  <dcterms:created xsi:type="dcterms:W3CDTF">1601-01-01T00:00:00Z</dcterms:created>
  <dcterms:modified xsi:type="dcterms:W3CDTF">2014-03-04T19:17:45Z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